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64" r:id="rId2"/>
    <p:sldId id="365" r:id="rId3"/>
    <p:sldId id="366" r:id="rId4"/>
    <p:sldId id="279" r:id="rId5"/>
    <p:sldId id="367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83" r:id="rId17"/>
    <p:sldId id="380" r:id="rId18"/>
    <p:sldId id="378" r:id="rId19"/>
    <p:sldId id="266" r:id="rId20"/>
    <p:sldId id="382" r:id="rId21"/>
    <p:sldId id="267" r:id="rId22"/>
    <p:sldId id="381" r:id="rId23"/>
    <p:sldId id="363" r:id="rId24"/>
    <p:sldId id="362" r:id="rId25"/>
  </p:sldIdLst>
  <p:sldSz cx="12192000" cy="6858000"/>
  <p:notesSz cx="6858000" cy="9144000"/>
  <p:custDataLst>
    <p:tags r:id="rId27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>
      <p:cViewPr varScale="1">
        <p:scale>
          <a:sx n="70" d="100"/>
          <a:sy n="70" d="100"/>
        </p:scale>
        <p:origin x="420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40406-14DA-4E29-9EAE-4DAC6CD9335B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575E4-B9B4-4915-A299-A29485BD1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14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293;p8:notes">
            <a:extLst>
              <a:ext uri="{FF2B5EF4-FFF2-40B4-BE49-F238E27FC236}">
                <a16:creationId xmlns:a16="http://schemas.microsoft.com/office/drawing/2014/main" id="{673CD166-E92C-4C01-ABDB-B646DF343C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>
              <a:latin typeface="Calibri" panose="020F0502020204030204" pitchFamily="34" charset="0"/>
            </a:endParaRPr>
          </a:p>
        </p:txBody>
      </p:sp>
      <p:sp>
        <p:nvSpPr>
          <p:cNvPr id="10243" name="Google Shape;294;p8:notes">
            <a:extLst>
              <a:ext uri="{FF2B5EF4-FFF2-40B4-BE49-F238E27FC236}">
                <a16:creationId xmlns:a16="http://schemas.microsoft.com/office/drawing/2014/main" id="{C8ECCCB1-2B5C-4D20-924B-4ED9A19F992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424761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D495F-B56B-4FC1-B3E2-20CD5DF97C8F}" type="slidenum">
              <a:rPr lang="vi-VN" smtClean="0"/>
              <a:pPr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800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>
            <a:extLst>
              <a:ext uri="{FF2B5EF4-FFF2-40B4-BE49-F238E27FC236}">
                <a16:creationId xmlns:a16="http://schemas.microsoft.com/office/drawing/2014/main" id="{A87B8466-DB95-4DFB-BC11-3DB822C26F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>
            <a:extLst>
              <a:ext uri="{FF2B5EF4-FFF2-40B4-BE49-F238E27FC236}">
                <a16:creationId xmlns:a16="http://schemas.microsoft.com/office/drawing/2014/main" id="{FAA6B503-6EEC-4BB8-87FD-3C8CFC8D6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580" name="灯片编号占位符 3">
            <a:extLst>
              <a:ext uri="{FF2B5EF4-FFF2-40B4-BE49-F238E27FC236}">
                <a16:creationId xmlns:a16="http://schemas.microsoft.com/office/drawing/2014/main" id="{A22A7776-A205-4655-B192-F368D4BE4E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362457C-BCF0-4A0E-86B9-19148A7EFB54}" type="slidenum">
              <a:rPr lang="zh-CN" altLang="en-US" smtClean="0">
                <a:latin typeface="Calibri" panose="020F0502020204030204" pitchFamily="34" charset="0"/>
              </a:rPr>
              <a:pPr/>
              <a:t>24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3030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048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5157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673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9658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576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573635"/>
      </p:ext>
    </p:extLst>
  </p:cSld>
  <p:clrMapOvr>
    <a:masterClrMapping/>
  </p:clrMapOvr>
  <p:transition spd="slow" advClick="0" advTm="0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" name="Google Shape;23;p23">
            <a:extLst>
              <a:ext uri="{FF2B5EF4-FFF2-40B4-BE49-F238E27FC236}">
                <a16:creationId xmlns:a16="http://schemas.microsoft.com/office/drawing/2014/main" id="{2823644C-6444-498A-A88A-268E11C19BDB}"/>
              </a:ext>
            </a:extLst>
          </p:cNvPr>
          <p:cNvSpPr txBox="1">
            <a:spLocks noGrp="1"/>
          </p:cNvSpPr>
          <p:nvPr>
            <p:ph type="sldNum" idx="10"/>
          </p:nvPr>
        </p:nvSpPr>
        <p:spPr>
          <a:xfrm>
            <a:off x="11296653" y="6218770"/>
            <a:ext cx="732367" cy="522817"/>
          </a:xfrm>
        </p:spPr>
        <p:txBody>
          <a:bodyPr lIns="91425" tIns="91425" rIns="91425" bIns="91425">
            <a:noAutofit/>
          </a:bodyPr>
          <a:lstStyle>
            <a:lvl1pPr>
              <a:buClr>
                <a:srgbClr val="888888"/>
              </a:buClr>
              <a:buSzPts val="1200"/>
              <a:buFont typeface="Calibri" panose="020F0502020204030204" pitchFamily="34" charset="0"/>
              <a:buNone/>
              <a:defRPr>
                <a:solidFill>
                  <a:srgbClr val="88888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7E2DCF19-B407-4843-9F86-FB55B9403737}" type="slidenum">
              <a:rPr lang="en-US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44645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319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797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4032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116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306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322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84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831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5E98D-3D19-4843-931C-91C0B7C4B2A8}" type="datetimeFigureOut">
              <a:rPr lang="vi-VN" smtClean="0"/>
              <a:t>12/04/2022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82792-099B-419E-9632-8A17D8CE133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102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.powerpoint.com.vn/uploads/2019/06/09/hinh-nen-cho-powerpoint-co-ba-la-don-gian_0927169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26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16926" y="895534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– LỚP 4</a:t>
            </a:r>
          </a:p>
          <a:p>
            <a:pPr algn="ctr"/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6389" y="2769326"/>
            <a:ext cx="11377748" cy="2090057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29B: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282314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6">
            <a:extLst>
              <a:ext uri="{FF2B5EF4-FFF2-40B4-BE49-F238E27FC236}">
                <a16:creationId xmlns:a16="http://schemas.microsoft.com/office/drawing/2014/main" id="{8751878C-D98C-475E-ADC8-E0AD84AE3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2" y="1218363"/>
            <a:ext cx="5447740" cy="54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2826188" y="1"/>
            <a:ext cx="3838470" cy="1794246"/>
          </a:xfrm>
          <a:prstGeom prst="wedgeRoundRectCallout">
            <a:avLst>
              <a:gd name="adj1" fmla="val 72807"/>
              <a:gd name="adj2" fmla="val 47636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Cánh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chứ</a:t>
            </a:r>
            <a:r>
              <a:rPr lang="en-US" sz="2800" dirty="0"/>
              <a:t> </a:t>
            </a:r>
            <a:r>
              <a:rPr lang="en-US" sz="2800" dirty="0" err="1"/>
              <a:t>đâu</a:t>
            </a:r>
            <a:r>
              <a:rPr lang="en-US" sz="2800" dirty="0"/>
              <a:t>! </a:t>
            </a:r>
            <a:r>
              <a:rPr lang="en-US" sz="2800" dirty="0" err="1"/>
              <a:t>Nếu</a:t>
            </a:r>
            <a:r>
              <a:rPr lang="en-US" sz="2800" dirty="0"/>
              <a:t> phi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đại</a:t>
            </a:r>
            <a:r>
              <a:rPr lang="en-US" sz="2800" dirty="0"/>
              <a:t>,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còn</a:t>
            </a:r>
            <a:r>
              <a:rPr lang="en-US" sz="2800" dirty="0"/>
              <a:t> “bay” </a:t>
            </a:r>
            <a:r>
              <a:rPr lang="en-US" sz="2800" dirty="0" err="1"/>
              <a:t>nhanh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</a:t>
            </a:r>
            <a:r>
              <a:rPr lang="en-US" sz="2800" dirty="0" err="1"/>
              <a:t>cả</a:t>
            </a:r>
            <a:r>
              <a:rPr lang="en-US" sz="2800" dirty="0"/>
              <a:t> </a:t>
            </a:r>
            <a:r>
              <a:rPr lang="en-US" sz="2800" dirty="0" err="1"/>
              <a:t>anh</a:t>
            </a:r>
            <a:r>
              <a:rPr lang="en-US" sz="2800" dirty="0"/>
              <a:t> </a:t>
            </a:r>
            <a:r>
              <a:rPr lang="en-US" sz="2800" dirty="0" err="1"/>
              <a:t>đấy</a:t>
            </a:r>
            <a:r>
              <a:rPr lang="en-US" sz="2800" dirty="0"/>
              <a:t> </a:t>
            </a:r>
            <a:r>
              <a:rPr lang="en-US" sz="2800" dirty="0" err="1"/>
              <a:t>chứ</a:t>
            </a:r>
            <a:r>
              <a:rPr lang="en-US" sz="2800" dirty="0"/>
              <a:t>!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3D8B9069-204A-4219-965C-A0048326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2" y="2002442"/>
            <a:ext cx="6545240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Kun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Kun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Kun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Kun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Ku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  5. </a:t>
            </a:r>
            <a:r>
              <a:rPr lang="en-US" altLang="en-US" sz="2800" dirty="0" err="1">
                <a:latin typeface="Arial" panose="020B0604020202020204" pitchFamily="34" charset="0"/>
              </a:rPr>
              <a:t>Ngựa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Trắng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lại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khóc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gọi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mẹ</a:t>
            </a:r>
            <a:r>
              <a:rPr lang="en-US" altLang="en-US" sz="2800" dirty="0">
                <a:latin typeface="Arial" panose="020B0604020202020204" pitchFamily="34" charset="0"/>
              </a:rPr>
              <a:t>. </a:t>
            </a:r>
            <a:r>
              <a:rPr lang="en-US" altLang="en-US" sz="2800" dirty="0" err="1">
                <a:latin typeface="Arial" panose="020B0604020202020204" pitchFamily="34" charset="0"/>
              </a:rPr>
              <a:t>Đại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Bàng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Núi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vỗ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nhẹ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cánh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dỗ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dành</a:t>
            </a:r>
            <a:r>
              <a:rPr lang="en-US" altLang="en-US" sz="2800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  - </a:t>
            </a:r>
            <a:r>
              <a:rPr lang="en-US" altLang="en-US" sz="2800" dirty="0" err="1">
                <a:latin typeface="Arial" panose="020B0604020202020204" pitchFamily="34" charset="0"/>
              </a:rPr>
              <a:t>Đừng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khóc</a:t>
            </a:r>
            <a:r>
              <a:rPr lang="en-US" altLang="en-US" sz="2800" dirty="0">
                <a:latin typeface="Arial" panose="020B0604020202020204" pitchFamily="34" charset="0"/>
              </a:rPr>
              <a:t>! </a:t>
            </a:r>
            <a:r>
              <a:rPr lang="en-US" altLang="en-US" sz="2800" dirty="0" err="1">
                <a:latin typeface="Arial" panose="020B0604020202020204" pitchFamily="34" charset="0"/>
              </a:rPr>
              <a:t>Anh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đưa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về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với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mẹ</a:t>
            </a:r>
            <a:r>
              <a:rPr lang="en-US" altLang="en-US" sz="2800" dirty="0">
                <a:latin typeface="Arial" panose="020B0604020202020204" pitchFamily="34" charset="0"/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  - </a:t>
            </a:r>
            <a:r>
              <a:rPr lang="en-US" altLang="en-US" sz="2800" dirty="0" err="1">
                <a:latin typeface="Arial" panose="020B0604020202020204" pitchFamily="34" charset="0"/>
              </a:rPr>
              <a:t>Nhưng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mà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em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không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có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cánh</a:t>
            </a:r>
            <a:r>
              <a:rPr lang="en-US" altLang="en-US" sz="2800" dirty="0">
                <a:latin typeface="Arial" panose="020B0604020202020204" pitchFamily="34" charset="0"/>
              </a:rPr>
              <a:t>!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Đại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Bàng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cười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chỉ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vào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bốn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chân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ngựa</a:t>
            </a:r>
            <a:r>
              <a:rPr lang="en-US" altLang="en-US" sz="2800" dirty="0">
                <a:latin typeface="Arial" panose="020B0604020202020204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Arial" panose="020B0604020202020204" pitchFamily="34" charset="0"/>
              </a:rPr>
              <a:t>  - </a:t>
            </a:r>
            <a:r>
              <a:rPr lang="en-US" altLang="en-US" sz="2800" dirty="0" err="1">
                <a:latin typeface="Arial" panose="020B0604020202020204" pitchFamily="34" charset="0"/>
              </a:rPr>
              <a:t>Cánh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của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em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đấy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chứ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đâu</a:t>
            </a:r>
            <a:r>
              <a:rPr lang="en-US" altLang="en-US" sz="2800" dirty="0">
                <a:latin typeface="Arial" panose="020B0604020202020204" pitchFamily="34" charset="0"/>
              </a:rPr>
              <a:t>! </a:t>
            </a:r>
            <a:r>
              <a:rPr lang="en-US" altLang="en-US" sz="2800" dirty="0" err="1">
                <a:latin typeface="Arial" panose="020B0604020202020204" pitchFamily="34" charset="0"/>
              </a:rPr>
              <a:t>Nếu</a:t>
            </a:r>
            <a:r>
              <a:rPr lang="en-US" altLang="en-US" sz="2800" dirty="0">
                <a:latin typeface="Arial" panose="020B0604020202020204" pitchFamily="34" charset="0"/>
              </a:rPr>
              <a:t> phi </a:t>
            </a:r>
            <a:r>
              <a:rPr lang="en-US" altLang="en-US" sz="2800" dirty="0" err="1">
                <a:latin typeface="Arial" panose="020B0604020202020204" pitchFamily="34" charset="0"/>
              </a:rPr>
              <a:t>nước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đại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em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còn</a:t>
            </a:r>
            <a:r>
              <a:rPr lang="en-US" altLang="en-US" sz="2800" dirty="0">
                <a:latin typeface="Arial" panose="020B0604020202020204" pitchFamily="34" charset="0"/>
              </a:rPr>
              <a:t> “bay” </a:t>
            </a:r>
            <a:r>
              <a:rPr lang="en-US" altLang="en-US" sz="2800" dirty="0" err="1">
                <a:latin typeface="Arial" panose="020B0604020202020204" pitchFamily="34" charset="0"/>
              </a:rPr>
              <a:t>nhanh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hơn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cả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anh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nữa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ấy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chứ</a:t>
            </a:r>
            <a:r>
              <a:rPr lang="en-US" altLang="en-US" sz="2800" dirty="0">
                <a:latin typeface="Arial" panose="020B0604020202020204" pitchFamily="34" charset="0"/>
              </a:rPr>
              <a:t>! 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1297A0B4-537A-4304-9B40-510845B17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970" y="2002442"/>
            <a:ext cx="6273422" cy="23698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Kun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Kun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Kun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Kun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Ku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dirty="0">
                <a:latin typeface="Arial" panose="020B0604020202020204" pitchFamily="34" charset="0"/>
              </a:rPr>
              <a:t>  </a:t>
            </a:r>
            <a:r>
              <a:rPr lang="en-US" altLang="en-US" sz="3600" dirty="0">
                <a:latin typeface="Arial" panose="020B0604020202020204" pitchFamily="34" charset="0"/>
              </a:rPr>
              <a:t>6. </a:t>
            </a:r>
            <a:r>
              <a:rPr lang="en-US" altLang="en-US" sz="3600" dirty="0" err="1">
                <a:latin typeface="Arial" panose="020B0604020202020204" pitchFamily="34" charset="0"/>
              </a:rPr>
              <a:t>Đại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Bàng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Núi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sải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cánh</a:t>
            </a:r>
            <a:r>
              <a:rPr lang="en-US" altLang="en-US" sz="3600" dirty="0">
                <a:latin typeface="Arial" panose="020B0604020202020204" pitchFamily="34" charset="0"/>
              </a:rPr>
              <a:t>. </a:t>
            </a:r>
            <a:r>
              <a:rPr lang="en-US" altLang="en-US" sz="3600" dirty="0" err="1">
                <a:latin typeface="Arial" panose="020B0604020202020204" pitchFamily="34" charset="0"/>
              </a:rPr>
              <a:t>Ngựa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Trắng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chồm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lên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và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thấy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bốn</a:t>
            </a:r>
            <a:r>
              <a:rPr lang="en-US" altLang="en-US" sz="3600" dirty="0">
                <a:latin typeface="Arial" panose="020B0604020202020204" pitchFamily="34" charset="0"/>
              </a:rPr>
              <a:t>  </a:t>
            </a:r>
            <a:r>
              <a:rPr lang="en-US" altLang="en-US" sz="3600" dirty="0" err="1">
                <a:latin typeface="Arial" panose="020B0604020202020204" pitchFamily="34" charset="0"/>
              </a:rPr>
              <a:t>chân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mình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thật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sự</a:t>
            </a:r>
            <a:r>
              <a:rPr lang="en-US" altLang="en-US" sz="3600" dirty="0">
                <a:latin typeface="Arial" panose="020B0604020202020204" pitchFamily="34" charset="0"/>
              </a:rPr>
              <a:t> bay </a:t>
            </a:r>
            <a:r>
              <a:rPr lang="en-US" altLang="en-US" sz="3600" dirty="0" err="1">
                <a:latin typeface="Arial" panose="020B0604020202020204" pitchFamily="34" charset="0"/>
              </a:rPr>
              <a:t>như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Đại</a:t>
            </a: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3600" dirty="0" err="1">
                <a:latin typeface="Arial" panose="020B0604020202020204" pitchFamily="34" charset="0"/>
              </a:rPr>
              <a:t>Bàng</a:t>
            </a:r>
            <a:r>
              <a:rPr lang="en-US" altLang="en-US" sz="36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30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01" y="-95423"/>
            <a:ext cx="11125968" cy="1143000"/>
          </a:xfrm>
        </p:spPr>
        <p:txBody>
          <a:bodyPr>
            <a:noAutofit/>
          </a:bodyPr>
          <a:lstStyle/>
          <a:p>
            <a:pPr algn="just"/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3801" y="1505092"/>
            <a:ext cx="11657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800" y="2198474"/>
            <a:ext cx="11369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61887" y="2882873"/>
            <a:ext cx="1036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817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5"/>
          <p:cNvPicPr>
            <a:picLocks noChangeAspect="1" noChangeArrowheads="1"/>
          </p:cNvPicPr>
          <p:nvPr/>
        </p:nvPicPr>
        <p:blipFill rotWithShape="1">
          <a:blip r:embed="rId2"/>
          <a:srcRect l="33333" t="58751"/>
          <a:stretch/>
        </p:blipFill>
        <p:spPr bwMode="auto">
          <a:xfrm>
            <a:off x="6099246" y="1015582"/>
            <a:ext cx="5709780" cy="4933698"/>
          </a:xfrm>
          <a:prstGeom prst="rect">
            <a:avLst/>
          </a:prstGeom>
          <a:noFill/>
        </p:spPr>
      </p:pic>
      <p:pic>
        <p:nvPicPr>
          <p:cNvPr id="5" name="Picture 6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79" y="1008144"/>
            <a:ext cx="5283200" cy="486912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79" y="332656"/>
            <a:ext cx="1185664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145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344" y="228600"/>
            <a:ext cx="117373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/>
          </a:p>
        </p:txBody>
      </p:sp>
      <p:pic>
        <p:nvPicPr>
          <p:cNvPr id="6" name="Picture 3" descr="D:\THU HA\POWERPOINT\ĐÔI CÁNH CỦA NGỰA TRẮNG\1274517-245517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828800" y="3886200"/>
            <a:ext cx="3556000" cy="2386208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 rot="857907">
            <a:off x="4828134" y="1708667"/>
            <a:ext cx="6143813" cy="2133600"/>
          </a:xfrm>
          <a:prstGeom prst="wedgeEllipseCallout">
            <a:avLst>
              <a:gd name="adj1" fmla="val -32488"/>
              <a:gd name="adj2" fmla="val 7548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07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48850"/>
            <a:ext cx="11276632" cy="96043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Down Arrow 3"/>
          <p:cNvSpPr/>
          <p:nvPr/>
        </p:nvSpPr>
        <p:spPr>
          <a:xfrm>
            <a:off x="5447928" y="1409289"/>
            <a:ext cx="812800" cy="13716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Oval 4"/>
          <p:cNvSpPr/>
          <p:nvPr/>
        </p:nvSpPr>
        <p:spPr>
          <a:xfrm>
            <a:off x="964716" y="2564904"/>
            <a:ext cx="10363200" cy="3459107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429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2800" y="381001"/>
            <a:ext cx="105664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400" b="1" dirty="0"/>
          </a:p>
        </p:txBody>
      </p:sp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1464" y="1086654"/>
            <a:ext cx="10107736" cy="4419600"/>
          </a:xfrm>
          <a:prstGeom prst="rect">
            <a:avLst/>
          </a:prstGeom>
          <a:noFill/>
        </p:spPr>
      </p:pic>
      <p:sp>
        <p:nvSpPr>
          <p:cNvPr id="7" name="Right Arrow 6"/>
          <p:cNvSpPr/>
          <p:nvPr/>
        </p:nvSpPr>
        <p:spPr>
          <a:xfrm>
            <a:off x="7032104" y="4437112"/>
            <a:ext cx="1625600" cy="762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93985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336" y="30403"/>
            <a:ext cx="1207266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các tranh dưới đây, mỗi em kể lại một đoạn câu chuyện </a:t>
            </a:r>
            <a:r>
              <a:rPr lang="vi-VN" sz="3600" b="1" i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 cánh của Ngựa Trắng </a:t>
            </a:r>
            <a:r>
              <a:rPr lang="vi-VN" sz="36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 được nghe.</a:t>
            </a:r>
            <a:endParaRPr lang="vi-VN" sz="3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or vector image of a white horse ⬇ Vector Image by © Rizik_pic | Vector  Stock 12892826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95600" y="1484784"/>
            <a:ext cx="4253569" cy="35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29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THU HA\POWERPOINT\ĐÔI CÁNH CỦA NGỰA TRẮNG\abc-notepaper-back-to-school-backgrounds-wallpapers.jpg"/>
          <p:cNvPicPr>
            <a:picLocks noChangeAspect="1" noChangeArrowheads="1"/>
          </p:cNvPicPr>
          <p:nvPr/>
        </p:nvPicPr>
        <p:blipFill>
          <a:blip r:embed="rId2"/>
          <a:srcRect b="-1"/>
          <a:stretch>
            <a:fillRect/>
          </a:stretch>
        </p:blipFill>
        <p:spPr bwMode="auto">
          <a:xfrm>
            <a:off x="101600" y="0"/>
            <a:ext cx="12192000" cy="6858000"/>
          </a:xfrm>
          <a:prstGeom prst="rect">
            <a:avLst/>
          </a:prstGeom>
          <a:noFill/>
        </p:spPr>
      </p:pic>
      <p:pic>
        <p:nvPicPr>
          <p:cNvPr id="9218" name="Picture 2" descr="D:\THU HA\POWERPOINT\ĐÔI CÁNH CỦA NGỰA TRẮNG\ConfirmationCheck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76400"/>
            <a:ext cx="5080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320800" y="762000"/>
            <a:ext cx="7924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33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Khi bạn kể, chúng ta cần chú ý:</a:t>
            </a:r>
            <a:endParaRPr lang="vi-VN" sz="3733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21336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 tình tiết của câu chuyện</a:t>
            </a:r>
            <a:endParaRPr lang="vi-VN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4400" y="2819400"/>
            <a:ext cx="5384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Lời kể của bạn</a:t>
            </a:r>
            <a:endParaRPr lang="vi-VN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59200" y="3429000"/>
            <a:ext cx="5384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Giọng kể của bạn</a:t>
            </a:r>
            <a:endParaRPr lang="vi-VN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D:\THU HA\POWERPOINT\ĐÔI CÁNH CỦA NGỰA TRẮNG\ConfirmationCheck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286000"/>
            <a:ext cx="508000" cy="381000"/>
          </a:xfrm>
          <a:prstGeom prst="rect">
            <a:avLst/>
          </a:prstGeom>
          <a:noFill/>
        </p:spPr>
      </p:pic>
      <p:pic>
        <p:nvPicPr>
          <p:cNvPr id="9" name="Picture 2" descr="D:\THU HA\POWERPOINT\ĐÔI CÁNH CỦA NGỰA TRẮNG\ConfirmationCheck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71800"/>
            <a:ext cx="508000" cy="381000"/>
          </a:xfrm>
          <a:prstGeom prst="rect">
            <a:avLst/>
          </a:prstGeom>
          <a:noFill/>
        </p:spPr>
      </p:pic>
      <p:pic>
        <p:nvPicPr>
          <p:cNvPr id="10" name="Picture 2" descr="D:\THU HA\POWERPOINT\ĐÔI CÁNH CỦA NGỰA TRẮNG\ConfirmationCheck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3581400"/>
            <a:ext cx="508000" cy="3810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35200" y="14478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Lắng nghe</a:t>
            </a:r>
            <a:endParaRPr lang="vi-VN" sz="32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4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NG NON075"/>
          <p:cNvPicPr>
            <a:picLocks noChangeAspect="1" noChangeArrowheads="1"/>
          </p:cNvPicPr>
          <p:nvPr/>
        </p:nvPicPr>
        <p:blipFill>
          <a:blip r:embed="rId3"/>
          <a:srcRect l="10213" t="24959" r="59029" b="59222"/>
          <a:stretch>
            <a:fillRect/>
          </a:stretch>
        </p:blipFill>
        <p:spPr bwMode="auto">
          <a:xfrm>
            <a:off x="102664" y="79413"/>
            <a:ext cx="3655472" cy="22098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5603" name="Picture 3" descr="MANG NON075"/>
          <p:cNvPicPr>
            <a:picLocks noChangeAspect="1" noChangeArrowheads="1"/>
          </p:cNvPicPr>
          <p:nvPr/>
        </p:nvPicPr>
        <p:blipFill>
          <a:blip r:embed="rId3"/>
          <a:srcRect l="44937" t="24286" r="24425" b="59999"/>
          <a:stretch>
            <a:fillRect/>
          </a:stretch>
        </p:blipFill>
        <p:spPr bwMode="auto">
          <a:xfrm>
            <a:off x="4165600" y="89853"/>
            <a:ext cx="3740728" cy="2199361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5604" name="Picture 4" descr="MANG NON075"/>
          <p:cNvPicPr>
            <a:picLocks noChangeAspect="1" noChangeArrowheads="1"/>
          </p:cNvPicPr>
          <p:nvPr/>
        </p:nvPicPr>
        <p:blipFill>
          <a:blip r:embed="rId3"/>
          <a:srcRect l="11119" t="43147" r="58067" b="41008"/>
          <a:stretch>
            <a:fillRect/>
          </a:stretch>
        </p:blipFill>
        <p:spPr bwMode="auto">
          <a:xfrm>
            <a:off x="8278314" y="87765"/>
            <a:ext cx="3820081" cy="223770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5605" name="Picture 5" descr="MANG NON075"/>
          <p:cNvPicPr>
            <a:picLocks noChangeAspect="1" noChangeArrowheads="1"/>
          </p:cNvPicPr>
          <p:nvPr/>
        </p:nvPicPr>
        <p:blipFill>
          <a:blip r:embed="rId3"/>
          <a:srcRect l="45845" t="42857" r="23291" b="41428"/>
          <a:stretch>
            <a:fillRect/>
          </a:stretch>
        </p:blipFill>
        <p:spPr bwMode="auto">
          <a:xfrm>
            <a:off x="44539" y="3733800"/>
            <a:ext cx="3613063" cy="20574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5606" name="Picture 6" descr="MANG NON075"/>
          <p:cNvPicPr>
            <a:picLocks noChangeAspect="1" noChangeArrowheads="1"/>
          </p:cNvPicPr>
          <p:nvPr/>
        </p:nvPicPr>
        <p:blipFill>
          <a:blip r:embed="rId3"/>
          <a:srcRect l="11121" t="61429" r="57106" b="22858"/>
          <a:stretch>
            <a:fillRect/>
          </a:stretch>
        </p:blipFill>
        <p:spPr bwMode="auto">
          <a:xfrm>
            <a:off x="4165600" y="3733800"/>
            <a:ext cx="3758821" cy="20574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pic>
        <p:nvPicPr>
          <p:cNvPr id="25607" name="Picture 7" descr="MANG NON075"/>
          <p:cNvPicPr>
            <a:picLocks noChangeAspect="1" noChangeArrowheads="1"/>
          </p:cNvPicPr>
          <p:nvPr/>
        </p:nvPicPr>
        <p:blipFill>
          <a:blip r:embed="rId3"/>
          <a:srcRect l="46753" t="61270" r="22383" b="23019"/>
          <a:stretch>
            <a:fillRect/>
          </a:stretch>
        </p:blipFill>
        <p:spPr bwMode="auto">
          <a:xfrm>
            <a:off x="8371921" y="3733800"/>
            <a:ext cx="3820081" cy="20574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8432800" y="5753893"/>
            <a:ext cx="3556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6.Đại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758136" y="5765800"/>
            <a:ext cx="4471464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5.Đại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-304800" y="5911850"/>
            <a:ext cx="38608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8575121" y="2362202"/>
            <a:ext cx="36168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3.Ngựa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3860800" y="2234962"/>
            <a:ext cx="4368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2.Ngựa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quẩn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03200" y="2325470"/>
            <a:ext cx="345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1.Hai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quấn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527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0"/>
            <a:ext cx="12072664" cy="1143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vi-VN" sz="3600" b="1" i="0" u="none" strike="noStrike" baseline="0" dirty="0">
                <a:solidFill>
                  <a:srgbClr val="0033CC"/>
                </a:solidFill>
                <a:latin typeface="Times New Roman"/>
              </a:rPr>
              <a:t>3. Kể lại </a:t>
            </a:r>
            <a:r>
              <a:rPr lang="en-US" sz="3600" b="1" i="0" u="none" strike="noStrike" baseline="0" dirty="0" err="1">
                <a:solidFill>
                  <a:srgbClr val="0033CC"/>
                </a:solidFill>
                <a:latin typeface="Times New Roman"/>
              </a:rPr>
              <a:t>tóm</a:t>
            </a:r>
            <a:r>
              <a:rPr lang="en-US" sz="3600" b="1" i="0" u="none" strike="noStrike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en-US" sz="3600" b="1" i="0" u="none" strike="noStrike" dirty="0" err="1">
                <a:solidFill>
                  <a:srgbClr val="0033CC"/>
                </a:solidFill>
                <a:latin typeface="Times New Roman"/>
              </a:rPr>
              <a:t>tắt</a:t>
            </a:r>
            <a:r>
              <a:rPr lang="en-US" sz="3600" b="1" i="0" u="none" strike="noStrike" dirty="0">
                <a:solidFill>
                  <a:srgbClr val="0033CC"/>
                </a:solidFill>
                <a:latin typeface="Times New Roman"/>
              </a:rPr>
              <a:t> </a:t>
            </a:r>
            <a:r>
              <a:rPr lang="vi-VN" sz="3600" b="1" i="0" u="none" strike="noStrike" baseline="0" dirty="0">
                <a:solidFill>
                  <a:srgbClr val="0033CC"/>
                </a:solidFill>
                <a:latin typeface="Times New Roman"/>
              </a:rPr>
              <a:t>câu chuyện Đôi cánh của Ngựa Trắng</a:t>
            </a:r>
          </a:p>
        </p:txBody>
      </p:sp>
    </p:spTree>
    <p:extLst>
      <p:ext uri="{BB962C8B-B14F-4D97-AF65-F5344CB8AC3E}">
        <p14:creationId xmlns:p14="http://schemas.microsoft.com/office/powerpoint/2010/main" val="298804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Ảnh 4">
            <a:extLst>
              <a:ext uri="{FF2B5EF4-FFF2-40B4-BE49-F238E27FC236}">
                <a16:creationId xmlns:a16="http://schemas.microsoft.com/office/drawing/2014/main" id="{19A8CA68-4D26-49BA-BDEE-76FFE2949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t="4378" r="7140" b="5405"/>
          <a:stretch>
            <a:fillRect/>
          </a:stretch>
        </p:blipFill>
        <p:spPr bwMode="auto">
          <a:xfrm>
            <a:off x="13854" y="-109108"/>
            <a:ext cx="12178145" cy="71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Hộp_Văn_Bản 5">
            <a:extLst>
              <a:ext uri="{FF2B5EF4-FFF2-40B4-BE49-F238E27FC236}">
                <a16:creationId xmlns:a16="http://schemas.microsoft.com/office/drawing/2014/main" id="{D9A41749-C183-4B1A-9D1B-6D852353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7351" y="150671"/>
            <a:ext cx="10524744" cy="73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…., </a:t>
            </a: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…..  </a:t>
            </a: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…. </a:t>
            </a:r>
            <a:r>
              <a:rPr lang="en-US" altLang="vi-VN" sz="4000" b="1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vi-VN" sz="4000" b="1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</a:t>
            </a:r>
            <a:endParaRPr lang="vi-VN" altLang="vi-VN" sz="4000" b="1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6" name="Hộp_Văn_Bản 6">
            <a:extLst>
              <a:ext uri="{FF2B5EF4-FFF2-40B4-BE49-F238E27FC236}">
                <a16:creationId xmlns:a16="http://schemas.microsoft.com/office/drawing/2014/main" id="{5EED65D9-8C63-4EB5-8AB7-8D358504E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9" y="1081689"/>
            <a:ext cx="8839200" cy="677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6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vi-VN" sz="3600" b="1" u="sng" dirty="0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600" b="1" u="sng" dirty="0" err="1">
                <a:solidFill>
                  <a:schemeClr val="bg1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vi-VN" altLang="vi-VN" sz="3600" b="1" u="sng" dirty="0">
              <a:solidFill>
                <a:schemeClr val="bg1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020" y="1951152"/>
            <a:ext cx="1169288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29B: 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nơi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nào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sáng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hơn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đất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800" b="1" kern="10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tiết</a:t>
            </a:r>
            <a:r>
              <a:rPr lang="en-US" sz="3800" b="1" kern="10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</a:t>
            </a:r>
            <a:endParaRPr lang="en-US" sz="3800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204715"/>
      </p:ext>
    </p:extLst>
  </p:cSld>
  <p:clrMapOvr>
    <a:masterClrMapping/>
  </p:clrMapOvr>
  <p:transition spd="slow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9261" y="0"/>
            <a:ext cx="505580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Đoạn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96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kết</a:t>
            </a:r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7368" y="1565701"/>
            <a:ext cx="114492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487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696" y="377095"/>
            <a:ext cx="8928992" cy="864096"/>
          </a:xfrm>
        </p:spPr>
        <p:txBody>
          <a:bodyPr>
            <a:normAutofit/>
          </a:bodyPr>
          <a:lstStyle/>
          <a:p>
            <a:pPr algn="l"/>
            <a:r>
              <a:rPr lang="vi-VN" b="1" i="0" u="none" strike="noStrike" baseline="0" dirty="0">
                <a:solidFill>
                  <a:srgbClr val="000000"/>
                </a:solidFill>
                <a:latin typeface="Times New Roman"/>
              </a:rPr>
              <a:t>4. Trao đổi về ý nghĩa câu chuyện: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696" y="2204865"/>
            <a:ext cx="11401944" cy="465313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vi-VN" sz="4000" b="0" i="0" u="none" strike="noStrike" baseline="0" dirty="0">
                <a:latin typeface="Times New Roman"/>
              </a:rPr>
              <a:t>   Chuyến đi đã mang lại cho Ngựa Trắng hiểu ra rằng: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vi-VN" sz="4000" b="0" i="0" u="none" strike="noStrike" baseline="0" dirty="0">
                <a:latin typeface="Times New Roman"/>
              </a:rPr>
              <a:t>Chỉ có việc </a:t>
            </a:r>
            <a:r>
              <a:rPr lang="vi-VN" sz="4000" b="1" i="0" u="none" strike="noStrike" baseline="0" dirty="0">
                <a:solidFill>
                  <a:srgbClr val="FF0000"/>
                </a:solidFill>
                <a:latin typeface="Times New Roman"/>
              </a:rPr>
              <a:t>ham học hỏi</a:t>
            </a:r>
            <a:r>
              <a:rPr lang="vi-VN" sz="4000" b="0" i="0" u="none" strike="noStrike" baseline="0" dirty="0">
                <a:latin typeface="Times New Roman"/>
              </a:rPr>
              <a:t>, đi đây đi đó </a:t>
            </a:r>
            <a:r>
              <a:rPr lang="vi-VN" sz="4000" b="1" i="0" u="none" strike="noStrike" baseline="0" dirty="0">
                <a:solidFill>
                  <a:srgbClr val="FF0000"/>
                </a:solidFill>
                <a:latin typeface="Times New Roman"/>
              </a:rPr>
              <a:t>tìm hiểu </a:t>
            </a:r>
            <a:r>
              <a:rPr lang="vi-VN" sz="4000" b="0" i="0" u="none" strike="noStrike" baseline="0" dirty="0">
                <a:latin typeface="Times New Roman"/>
              </a:rPr>
              <a:t>mọi thứ xung quanh mình, </a:t>
            </a:r>
            <a:r>
              <a:rPr lang="vi-VN" sz="4000" b="1" i="0" u="none" strike="noStrike" baseline="0" dirty="0">
                <a:solidFill>
                  <a:srgbClr val="FF0000"/>
                </a:solidFill>
                <a:latin typeface="Times New Roman"/>
              </a:rPr>
              <a:t>khám phá </a:t>
            </a:r>
            <a:r>
              <a:rPr lang="vi-VN" sz="4000" b="0" i="0" u="none" strike="noStrike" baseline="0" dirty="0">
                <a:latin typeface="Times New Roman"/>
              </a:rPr>
              <a:t>nhiều hơn nữa những khả năng của bản thân mình mới có thể khiến bản thân ngày càng </a:t>
            </a:r>
            <a:r>
              <a:rPr lang="vi-VN" sz="4000" b="1" i="0" u="none" strike="noStrike" baseline="0" dirty="0">
                <a:solidFill>
                  <a:srgbClr val="FF0000"/>
                </a:solidFill>
                <a:latin typeface="Times New Roman"/>
              </a:rPr>
              <a:t>tiến bộ</a:t>
            </a:r>
            <a:r>
              <a:rPr lang="vi-VN" sz="4000" b="0" i="0" u="none" strike="noStrike" baseline="0" dirty="0">
                <a:latin typeface="Times New Roman"/>
              </a:rPr>
              <a:t>, ngày càng bay cao bay xa hơn.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A621DF-FBEF-4BDC-814D-770DC77D64EA}"/>
              </a:ext>
            </a:extLst>
          </p:cNvPr>
          <p:cNvSpPr txBox="1">
            <a:spLocks/>
          </p:cNvSpPr>
          <p:nvPr/>
        </p:nvSpPr>
        <p:spPr>
          <a:xfrm>
            <a:off x="454696" y="1061865"/>
            <a:ext cx="117373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vi-VN" b="1" i="1" dirty="0">
                <a:solidFill>
                  <a:srgbClr val="002060"/>
                </a:solidFill>
                <a:latin typeface="Times New Roman"/>
              </a:rPr>
              <a:t>Chuyến đi đã mang lại cho Ngựa Trắng điều gì?</a:t>
            </a:r>
          </a:p>
        </p:txBody>
      </p:sp>
    </p:spTree>
    <p:extLst>
      <p:ext uri="{BB962C8B-B14F-4D97-AF65-F5344CB8AC3E}">
        <p14:creationId xmlns:p14="http://schemas.microsoft.com/office/powerpoint/2010/main" val="51706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THU HA\POWERPOINT\ĐÔI CÁNH CỦA NGỰA TRẮNG\1274517-245517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8841"/>
            <a:ext cx="2133600" cy="1776608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191344" y="1795448"/>
            <a:ext cx="11582400" cy="487391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 ta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373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Ở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endParaRPr lang="vi-VN" sz="373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4.07407E-6 C -0.00794 0.0081 -0.01706 0.01597 -0.02096 0.02592 C -0.025 0.03703 -0.02695 0.05 -0.02904 0.06296 C -0.03099 0.07592 -0.02904 0.08703 -0.02695 0.09907 C -0.025 0.10995 -0.02201 0.12199 -0.01497 0.13194 C -0.00898 0.14189 0.00104 0.15 0.01198 0.15601 C 0.02201 0.16203 0.03398 0.16597 0.04596 0.16805 C 0.05794 0.1699 0.07005 0.1699 0.08099 0.16805 C 0.09297 0.16597 0.10391 0.16111 0.11302 0.15301 C 0.12188 0.14606 0.12982 0.13703 0.13398 0.12592 C 0.13906 0.11597 0.14089 0.10208 0.14089 0.09097 C 0.14206 0.08009 0.14089 0.06689 0.13581 0.05601 C 0.13099 0.04606 0.12188 0.03796 0.11003 0.03402 C 0.09805 0.03101 0.08594 0.03495 0.07799 0.04189 C 0.07096 0.04907 0.06602 0.05995 0.06497 0.07291 C 0.06497 0.08611 0.06602 0.09791 0.07096 0.1081 C 0.07604 0.11805 0.075 0.1199 0.09505 0.1331 C 0.11302 0.14699 0.13099 0.14305 0.14206 0.14398 C 0.15286 0.14398 0.16185 0.14004 0.17305 0.13611 C 0.18503 0.13101 0.19505 0.12199 0.20195 0.11388 C 0.20898 0.10601 0.21198 0.09606 0.21602 0.08009 C 0.21901 0.06388 0.21901 0.05601 0.21901 0.04398 C 0.21901 0.03194 0.21901 0.0199 0.21901 0.0081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352" y="692696"/>
            <a:ext cx="11449272" cy="2376264"/>
          </a:xfrm>
        </p:spPr>
        <p:txBody>
          <a:bodyPr>
            <a:normAutofit fontScale="90000"/>
          </a:bodyPr>
          <a:lstStyle/>
          <a:p>
            <a:pPr algn="l"/>
            <a:r>
              <a:rPr lang="vi-VN" sz="5400" b="1" i="0" u="none" strike="noStrike" baseline="0" dirty="0">
                <a:solidFill>
                  <a:srgbClr val="000000"/>
                </a:solidFill>
                <a:latin typeface="Times New Roman"/>
              </a:rPr>
              <a:t>                          </a:t>
            </a:r>
            <a:r>
              <a:rPr lang="vi-VN" sz="54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VẬN DỤNG</a:t>
            </a:r>
            <a:br>
              <a:rPr lang="vi-VN" sz="5400" b="1" i="0" u="none" strike="noStrike" baseline="0" dirty="0">
                <a:solidFill>
                  <a:srgbClr val="000000"/>
                </a:solidFill>
                <a:latin typeface="Times New Roman"/>
              </a:rPr>
            </a:br>
            <a:r>
              <a:rPr lang="vi-VN" sz="5400" b="1" i="0" u="none" strike="noStrike" baseline="0" dirty="0">
                <a:solidFill>
                  <a:srgbClr val="000000"/>
                </a:solidFill>
                <a:latin typeface="Times New Roman"/>
              </a:rPr>
              <a:t>      </a:t>
            </a:r>
            <a:r>
              <a:rPr lang="vi-VN" sz="5400" i="0" u="none" strike="noStrike" baseline="0" dirty="0">
                <a:solidFill>
                  <a:srgbClr val="000000"/>
                </a:solidFill>
                <a:latin typeface="Times New Roman"/>
              </a:rPr>
              <a:t>Tìm đọc và kể lại một câu chuyện</a:t>
            </a:r>
            <a:r>
              <a:rPr lang="en-US" sz="5400" i="0" u="none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lang="vi-VN" sz="5400" i="0" u="none" strike="noStrike" baseline="0">
                <a:solidFill>
                  <a:srgbClr val="000000"/>
                </a:solidFill>
                <a:latin typeface="Times New Roman"/>
              </a:rPr>
              <a:t>về </a:t>
            </a:r>
            <a:r>
              <a:rPr lang="vi-VN" sz="5400" b="1" i="0" u="none" strike="noStrike" baseline="0" dirty="0">
                <a:solidFill>
                  <a:srgbClr val="000000"/>
                </a:solidFill>
                <a:latin typeface="Times New Roman"/>
              </a:rPr>
              <a:t>du lịch </a:t>
            </a:r>
            <a:r>
              <a:rPr lang="vi-VN" sz="5400" i="0" u="none" strike="noStrike" baseline="0" dirty="0">
                <a:solidFill>
                  <a:srgbClr val="000000"/>
                </a:solidFill>
                <a:latin typeface="Times New Roman"/>
              </a:rPr>
              <a:t>hay </a:t>
            </a:r>
            <a:r>
              <a:rPr lang="vi-VN" sz="5400" b="1" i="0" u="none" strike="noStrike" baseline="0" dirty="0">
                <a:solidFill>
                  <a:srgbClr val="000000"/>
                </a:solidFill>
                <a:latin typeface="Times New Roman"/>
              </a:rPr>
              <a:t>thám hiểm </a:t>
            </a:r>
            <a:r>
              <a:rPr lang="vi-VN" sz="5400" i="0" u="none" strike="noStrike" baseline="0" dirty="0">
                <a:solidFill>
                  <a:srgbClr val="000000"/>
                </a:solidFill>
                <a:latin typeface="Times New Roman"/>
              </a:rPr>
              <a:t>mà em yêu thích</a:t>
            </a:r>
          </a:p>
        </p:txBody>
      </p:sp>
    </p:spTree>
    <p:extLst>
      <p:ext uri="{BB962C8B-B14F-4D97-AF65-F5344CB8AC3E}">
        <p14:creationId xmlns:p14="http://schemas.microsoft.com/office/powerpoint/2010/main" val="371210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5AB2488C-C3CE-42F5-BDC3-458711C16821}"/>
              </a:ext>
            </a:extLst>
          </p:cNvPr>
          <p:cNvSpPr/>
          <p:nvPr/>
        </p:nvSpPr>
        <p:spPr>
          <a:xfrm>
            <a:off x="1119188" y="0"/>
            <a:ext cx="11072812" cy="6938963"/>
          </a:xfrm>
          <a:prstGeom prst="rect">
            <a:avLst/>
          </a:prstGeom>
          <a:blipFill dpi="0" rotWithShape="1">
            <a:blip r:embed="rId3">
              <a:alphaModFix amt="8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pic>
        <p:nvPicPr>
          <p:cNvPr id="23555" name="图片 12">
            <a:extLst>
              <a:ext uri="{FF2B5EF4-FFF2-40B4-BE49-F238E27FC236}">
                <a16:creationId xmlns:a16="http://schemas.microsoft.com/office/drawing/2014/main" id="{781C1E03-79AB-4EEF-BB5E-23C0CDBAE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6163" y="1963738"/>
            <a:ext cx="5178426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图片 10">
            <a:extLst>
              <a:ext uri="{FF2B5EF4-FFF2-40B4-BE49-F238E27FC236}">
                <a16:creationId xmlns:a16="http://schemas.microsoft.com/office/drawing/2014/main" id="{5202554F-99F0-46B6-B882-89734C77A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4076700"/>
            <a:ext cx="8143875" cy="253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图片 4">
            <a:extLst>
              <a:ext uri="{FF2B5EF4-FFF2-40B4-BE49-F238E27FC236}">
                <a16:creationId xmlns:a16="http://schemas.microsoft.com/office/drawing/2014/main" id="{F2F21731-40FD-4D5E-BE63-A97BD434C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888" y="2917825"/>
            <a:ext cx="5803901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8" name="组合 16">
            <a:extLst>
              <a:ext uri="{FF2B5EF4-FFF2-40B4-BE49-F238E27FC236}">
                <a16:creationId xmlns:a16="http://schemas.microsoft.com/office/drawing/2014/main" id="{F4D1954C-550B-4580-B70F-EFB604B42A7B}"/>
              </a:ext>
            </a:extLst>
          </p:cNvPr>
          <p:cNvGrpSpPr>
            <a:grpSpLocks/>
          </p:cNvGrpSpPr>
          <p:nvPr/>
        </p:nvGrpSpPr>
        <p:grpSpPr bwMode="auto">
          <a:xfrm>
            <a:off x="1152525" y="4918075"/>
            <a:ext cx="3479800" cy="2455863"/>
            <a:chOff x="3393422" y="3429000"/>
            <a:chExt cx="3117731" cy="2201738"/>
          </a:xfrm>
        </p:grpSpPr>
        <p:pic>
          <p:nvPicPr>
            <p:cNvPr id="23568" name="图片 6">
              <a:extLst>
                <a:ext uri="{FF2B5EF4-FFF2-40B4-BE49-F238E27FC236}">
                  <a16:creationId xmlns:a16="http://schemas.microsoft.com/office/drawing/2014/main" id="{CF100A0A-0256-43FC-BB86-3FF908744C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3422" y="3429000"/>
              <a:ext cx="3117731" cy="2201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图片 13">
              <a:extLst>
                <a:ext uri="{FF2B5EF4-FFF2-40B4-BE49-F238E27FC236}">
                  <a16:creationId xmlns:a16="http://schemas.microsoft.com/office/drawing/2014/main" id="{A2B5711E-2BC1-4ECD-97BA-D9CF468DA3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1879" y="4702701"/>
              <a:ext cx="331014" cy="3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9" name="图片 14">
            <a:extLst>
              <a:ext uri="{FF2B5EF4-FFF2-40B4-BE49-F238E27FC236}">
                <a16:creationId xmlns:a16="http://schemas.microsoft.com/office/drawing/2014/main" id="{65CE695B-1E3F-4829-A672-9C741FDD4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5553075"/>
            <a:ext cx="10842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图片 15">
            <a:extLst>
              <a:ext uri="{FF2B5EF4-FFF2-40B4-BE49-F238E27FC236}">
                <a16:creationId xmlns:a16="http://schemas.microsoft.com/office/drawing/2014/main" id="{3A5D4CEB-E305-417A-84A3-86DB8FFD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2696">
            <a:off x="860425" y="6122988"/>
            <a:ext cx="6667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图片 20">
            <a:extLst>
              <a:ext uri="{FF2B5EF4-FFF2-40B4-BE49-F238E27FC236}">
                <a16:creationId xmlns:a16="http://schemas.microsoft.com/office/drawing/2014/main" id="{248D6EB6-BFFE-407B-AD85-6D945A1B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963" y="290513"/>
            <a:ext cx="2593976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图片 9">
            <a:extLst>
              <a:ext uri="{FF2B5EF4-FFF2-40B4-BE49-F238E27FC236}">
                <a16:creationId xmlns:a16="http://schemas.microsoft.com/office/drawing/2014/main" id="{474ADA4A-9730-4A6C-BAD0-A9A867674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748338"/>
            <a:ext cx="1616075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图片 17">
            <a:extLst>
              <a:ext uri="{FF2B5EF4-FFF2-40B4-BE49-F238E27FC236}">
                <a16:creationId xmlns:a16="http://schemas.microsoft.com/office/drawing/2014/main" id="{DB1EE7F7-680B-4310-BF1C-AFE8653B6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1" r="24667" b="81693"/>
          <a:stretch>
            <a:fillRect/>
          </a:stretch>
        </p:blipFill>
        <p:spPr bwMode="auto">
          <a:xfrm>
            <a:off x="2032000" y="2214563"/>
            <a:ext cx="790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图片 18">
            <a:extLst>
              <a:ext uri="{FF2B5EF4-FFF2-40B4-BE49-F238E27FC236}">
                <a16:creationId xmlns:a16="http://schemas.microsoft.com/office/drawing/2014/main" id="{EA15897A-006F-47C6-8720-15050B7D0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1" r="24667" b="81693"/>
          <a:stretch>
            <a:fillRect/>
          </a:stretch>
        </p:blipFill>
        <p:spPr bwMode="auto">
          <a:xfrm>
            <a:off x="9829800" y="5041900"/>
            <a:ext cx="87630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图片 19">
            <a:extLst>
              <a:ext uri="{FF2B5EF4-FFF2-40B4-BE49-F238E27FC236}">
                <a16:creationId xmlns:a16="http://schemas.microsoft.com/office/drawing/2014/main" id="{72DB0E3C-0C32-4B3F-91FC-F17458C3E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EFEDE0"/>
              </a:clrFrom>
              <a:clrTo>
                <a:srgbClr val="EFEDE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7" t="3641" r="24667" b="81693"/>
          <a:stretch>
            <a:fillRect/>
          </a:stretch>
        </p:blipFill>
        <p:spPr bwMode="auto">
          <a:xfrm>
            <a:off x="10787063" y="1209675"/>
            <a:ext cx="79057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组合 7">
            <a:extLst>
              <a:ext uri="{FF2B5EF4-FFF2-40B4-BE49-F238E27FC236}">
                <a16:creationId xmlns:a16="http://schemas.microsoft.com/office/drawing/2014/main" id="{0BFA2D83-9F1F-4846-83BD-8F7BAB240137}"/>
              </a:ext>
            </a:extLst>
          </p:cNvPr>
          <p:cNvGrpSpPr/>
          <p:nvPr/>
        </p:nvGrpSpPr>
        <p:grpSpPr>
          <a:xfrm>
            <a:off x="3521139" y="482599"/>
            <a:ext cx="6268895" cy="4073527"/>
            <a:chOff x="397933" y="1238514"/>
            <a:chExt cx="8875429" cy="4696619"/>
          </a:xfrm>
          <a:solidFill>
            <a:srgbClr val="EBF1DE"/>
          </a:solidFill>
        </p:grpSpPr>
        <p:sp>
          <p:nvSpPr>
            <p:cNvPr id="17" name="圆角矩形 1">
              <a:extLst>
                <a:ext uri="{FF2B5EF4-FFF2-40B4-BE49-F238E27FC236}">
                  <a16:creationId xmlns:a16="http://schemas.microsoft.com/office/drawing/2014/main" id="{A0BFBD43-34AB-4B8A-86A0-31802BB9C8F6}"/>
                </a:ext>
              </a:extLst>
            </p:cNvPr>
            <p:cNvSpPr/>
            <p:nvPr/>
          </p:nvSpPr>
          <p:spPr>
            <a:xfrm>
              <a:off x="397933" y="1684658"/>
              <a:ext cx="8875429" cy="4250475"/>
            </a:xfrm>
            <a:prstGeom prst="roundRect">
              <a:avLst/>
            </a:prstGeom>
            <a:grpFill/>
            <a:ln w="38100">
              <a:solidFill>
                <a:srgbClr val="3F7C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prstClr val="white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21" name="等腰三角形 3">
              <a:extLst>
                <a:ext uri="{FF2B5EF4-FFF2-40B4-BE49-F238E27FC236}">
                  <a16:creationId xmlns:a16="http://schemas.microsoft.com/office/drawing/2014/main" id="{FDFACC6D-2C02-468E-B216-96D093278969}"/>
                </a:ext>
              </a:extLst>
            </p:cNvPr>
            <p:cNvSpPr/>
            <p:nvPr/>
          </p:nvSpPr>
          <p:spPr>
            <a:xfrm>
              <a:off x="1416644" y="1245854"/>
              <a:ext cx="586372" cy="440267"/>
            </a:xfrm>
            <a:prstGeom prst="triangle">
              <a:avLst/>
            </a:prstGeom>
            <a:grpFill/>
            <a:ln w="38100">
              <a:solidFill>
                <a:srgbClr val="3F7C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22" name="等腰三角形 9">
              <a:extLst>
                <a:ext uri="{FF2B5EF4-FFF2-40B4-BE49-F238E27FC236}">
                  <a16:creationId xmlns:a16="http://schemas.microsoft.com/office/drawing/2014/main" id="{632757A7-FB9D-4FA3-8FB7-87660EEC479A}"/>
                </a:ext>
              </a:extLst>
            </p:cNvPr>
            <p:cNvSpPr/>
            <p:nvPr/>
          </p:nvSpPr>
          <p:spPr>
            <a:xfrm>
              <a:off x="7278160" y="1238514"/>
              <a:ext cx="586372" cy="440267"/>
            </a:xfrm>
            <a:prstGeom prst="triangle">
              <a:avLst/>
            </a:prstGeom>
            <a:grpFill/>
            <a:ln w="38100">
              <a:solidFill>
                <a:srgbClr val="3F7C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white"/>
                </a:solidFill>
                <a:ea typeface="等线" panose="02010600030101010101" pitchFamily="2" charset="-122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D638BB4-A41B-4E4D-9922-3F3B36189C4F}"/>
              </a:ext>
            </a:extLst>
          </p:cNvPr>
          <p:cNvSpPr txBox="1"/>
          <p:nvPr/>
        </p:nvSpPr>
        <p:spPr>
          <a:xfrm>
            <a:off x="3521133" y="1124799"/>
            <a:ext cx="6097544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18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 err="1">
                <a:solidFill>
                  <a:srgbClr val="3F7C02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9600" dirty="0">
                <a:solidFill>
                  <a:srgbClr val="3F7C02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3F7C02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dirty="0">
                <a:solidFill>
                  <a:srgbClr val="3F7C02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3F7C02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9600" dirty="0">
                <a:solidFill>
                  <a:srgbClr val="3F7C02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3F7C02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9600" dirty="0">
                <a:solidFill>
                  <a:srgbClr val="3F7C02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solidFill>
                  <a:srgbClr val="3F7C02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9600" dirty="0">
                <a:solidFill>
                  <a:srgbClr val="3F7C02"/>
                </a:solidFill>
                <a:effectLst>
                  <a:glow rad="63500">
                    <a:srgbClr val="9BBB59">
                      <a:satMod val="175000"/>
                      <a:alpha val="40000"/>
                    </a:srgb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8">
            <a:extLst>
              <a:ext uri="{FF2B5EF4-FFF2-40B4-BE49-F238E27FC236}">
                <a16:creationId xmlns:a16="http://schemas.microsoft.com/office/drawing/2014/main" id="{4577587E-A872-4934-B92C-AD1068A47E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572" y="2144099"/>
            <a:ext cx="11534038" cy="1860963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900" tIns="60950" rIns="121900" bIns="6095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600" b="1">
              <a:solidFill>
                <a:srgbClr val="FFFFFF"/>
              </a:solidFill>
              <a:latin typeface="Times New Roman" panose="02020603050405020304" pitchFamily="18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9219" name="Google Shape;299;p8" descr="E:\QUYNH\anh tai ve poiwer oint\5e43c1f10bb5d163599e9eba_tải hình ảnh hoa đồng tiền.png">
            <a:extLst>
              <a:ext uri="{FF2B5EF4-FFF2-40B4-BE49-F238E27FC236}">
                <a16:creationId xmlns:a16="http://schemas.microsoft.com/office/drawing/2014/main" id="{9385AA73-9F7C-4FC6-835D-D29BB5BE2C0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4"/>
          <a:stretch>
            <a:fillRect/>
          </a:stretch>
        </p:blipFill>
        <p:spPr bwMode="auto">
          <a:xfrm>
            <a:off x="58451" y="0"/>
            <a:ext cx="2063750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0" name="Google Shape;300;p8" descr="E:\QUYNH\anh tai ve poiwer oint\chim 6.jpg">
            <a:extLst>
              <a:ext uri="{FF2B5EF4-FFF2-40B4-BE49-F238E27FC236}">
                <a16:creationId xmlns:a16="http://schemas.microsoft.com/office/drawing/2014/main" id="{6E339CB8-FAEF-4B73-8F0C-D2CB19C4A7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279" y="154962"/>
            <a:ext cx="1747838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Google Shape;301;p8">
            <a:extLst>
              <a:ext uri="{FF2B5EF4-FFF2-40B4-BE49-F238E27FC236}">
                <a16:creationId xmlns:a16="http://schemas.microsoft.com/office/drawing/2014/main" id="{FB5D2B2F-7A27-47D7-A568-4CD55176C3C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22308" y="76200"/>
            <a:ext cx="3902075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2" name="Google Shape;302;p8">
            <a:extLst>
              <a:ext uri="{FF2B5EF4-FFF2-40B4-BE49-F238E27FC236}">
                <a16:creationId xmlns:a16="http://schemas.microsoft.com/office/drawing/2014/main" id="{FA40632A-1DA8-4871-B6B5-18C6817CE2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963400" y="962174"/>
            <a:ext cx="0" cy="1901825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3" name="Google Shape;303;p8">
            <a:extLst>
              <a:ext uri="{FF2B5EF4-FFF2-40B4-BE49-F238E27FC236}">
                <a16:creationId xmlns:a16="http://schemas.microsoft.com/office/drawing/2014/main" id="{5744EEF2-B410-4C41-BA8E-0EB000FBA9A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81302" y="6629400"/>
            <a:ext cx="6327775" cy="0"/>
          </a:xfrm>
          <a:prstGeom prst="straightConnector1">
            <a:avLst/>
          </a:prstGeom>
          <a:noFill/>
          <a:ln w="28575">
            <a:solidFill>
              <a:srgbClr val="00B050"/>
            </a:solidFill>
            <a:prstDash val="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4" name="Google Shape;304;p8">
            <a:extLst>
              <a:ext uri="{FF2B5EF4-FFF2-40B4-BE49-F238E27FC236}">
                <a16:creationId xmlns:a16="http://schemas.microsoft.com/office/drawing/2014/main" id="{197D0EF3-1E1F-46F9-9979-E681B3A2064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8600" y="3048000"/>
            <a:ext cx="0" cy="3143250"/>
          </a:xfrm>
          <a:prstGeom prst="straightConnector1">
            <a:avLst/>
          </a:prstGeom>
          <a:noFill/>
          <a:ln w="38100">
            <a:solidFill>
              <a:srgbClr val="00B050"/>
            </a:solidFill>
            <a:prstDash val="lgDashDot"/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D683B5D-6453-4F07-815A-088398412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49" y="2400469"/>
            <a:ext cx="1124793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AutoNum type="arabicPeriod"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vi-VN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AutoNum type="arabicPeriod"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AutoNum type="arabicPeriod"/>
            </a:pP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30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132561-ADA3-4874-BCC7-DDF126B9E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866237"/>
            <a:ext cx="5638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  <p:pic>
        <p:nvPicPr>
          <p:cNvPr id="11" name="Picture 2" descr="Color vector image of a white horse ⬇ Vector Image by © Rizik_pic | Vector  Stock 12892826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19115" y="3877797"/>
            <a:ext cx="4253569" cy="27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30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" grpId="0" animBg="1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F3EDB7-1AAD-4A42-9285-0F3697ECA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" y="188640"/>
            <a:ext cx="12025336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vi-VN" b="1" i="0" u="none" strike="noStrike" baseline="0" dirty="0">
                <a:solidFill>
                  <a:srgbClr val="FF0000"/>
                </a:solidFill>
                <a:latin typeface="Times New Roman"/>
              </a:rPr>
              <a:t>1. Nghe thầy cô kể chuyện </a:t>
            </a:r>
            <a:r>
              <a:rPr lang="vi-VN" b="1" i="1" u="none" strike="noStrike" baseline="0" dirty="0">
                <a:solidFill>
                  <a:srgbClr val="FF0000"/>
                </a:solidFill>
                <a:latin typeface="Times New Roman"/>
              </a:rPr>
              <a:t>Đôi cánh của Ngựa Trắng</a:t>
            </a:r>
          </a:p>
        </p:txBody>
      </p:sp>
    </p:spTree>
    <p:extLst>
      <p:ext uri="{BB962C8B-B14F-4D97-AF65-F5344CB8AC3E}">
        <p14:creationId xmlns:p14="http://schemas.microsoft.com/office/powerpoint/2010/main" val="3512180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">
            <a:extLst>
              <a:ext uri="{FF2B5EF4-FFF2-40B4-BE49-F238E27FC236}">
                <a16:creationId xmlns:a16="http://schemas.microsoft.com/office/drawing/2014/main" id="{A7CD1BD2-5A22-404D-914E-C28963D9C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08" y="102175"/>
            <a:ext cx="6503523" cy="665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72179E30-A48D-476F-B1DB-57B585E09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"/>
            <a:ext cx="5539408" cy="5262979"/>
          </a:xfrm>
          <a:prstGeom prst="rect">
            <a:avLst/>
          </a:prstGeom>
          <a:solidFill>
            <a:srgbClr val="CC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NI-Kun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Kun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Kun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Kun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Ku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2400" dirty="0" err="1">
                <a:latin typeface="Arial" panose="020B0604020202020204" pitchFamily="34" charset="0"/>
              </a:rPr>
              <a:t>Ngày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xưa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chú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ngựa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trắng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trắng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nõn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như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đám</a:t>
            </a:r>
            <a:r>
              <a:rPr lang="en-US" altLang="en-US" sz="2400" dirty="0">
                <a:latin typeface="Arial" panose="020B0604020202020204" pitchFamily="34" charset="0"/>
              </a:rPr>
              <a:t>  </a:t>
            </a:r>
            <a:r>
              <a:rPr lang="en-US" altLang="en-US" sz="2400" dirty="0" err="1">
                <a:latin typeface="Arial" panose="020B0604020202020204" pitchFamily="34" charset="0"/>
              </a:rPr>
              <a:t>mây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bồng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bềnh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nền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trời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xanh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thắm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chú</a:t>
            </a:r>
            <a:r>
              <a:rPr lang="en-US" altLang="en-US" sz="2400" dirty="0">
                <a:latin typeface="Arial" panose="020B0604020202020204" pitchFamily="34" charset="0"/>
              </a:rPr>
              <a:t> ta </a:t>
            </a:r>
            <a:r>
              <a:rPr lang="en-US" altLang="en-US" sz="2400" dirty="0" err="1">
                <a:latin typeface="Arial" panose="020B0604020202020204" pitchFamily="34" charset="0"/>
              </a:rPr>
              <a:t>yêu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chú</a:t>
            </a:r>
            <a:r>
              <a:rPr lang="en-US" altLang="en-US" sz="2400" dirty="0">
                <a:latin typeface="Arial" panose="020B0604020202020204" pitchFamily="34" charset="0"/>
              </a:rPr>
              <a:t> ta </a:t>
            </a:r>
            <a:r>
              <a:rPr lang="en-US" altLang="en-US" sz="2400" dirty="0" err="1">
                <a:latin typeface="Arial" panose="020B0604020202020204" pitchFamily="34" charset="0"/>
              </a:rPr>
              <a:t>nhất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lúc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nào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cũng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dặn</a:t>
            </a:r>
            <a:r>
              <a:rPr lang="en-US" altLang="en-US" sz="2400" dirty="0">
                <a:latin typeface="Arial" panose="020B0604020202020204" pitchFamily="34" charset="0"/>
              </a:rPr>
              <a:t>: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 - Con </a:t>
            </a:r>
            <a:r>
              <a:rPr lang="en-US" altLang="en-US" sz="2400" dirty="0" err="1">
                <a:latin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</a:rPr>
              <a:t> ở </a:t>
            </a:r>
            <a:r>
              <a:rPr lang="en-US" altLang="en-US" sz="2400" dirty="0" err="1">
                <a:latin typeface="Arial" panose="020B0604020202020204" pitchFamily="34" charset="0"/>
              </a:rPr>
              <a:t>cạnh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đây.Con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hãy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hí</a:t>
            </a:r>
            <a:r>
              <a:rPr lang="en-US" altLang="en-US" sz="2400" dirty="0">
                <a:latin typeface="Arial" panose="020B0604020202020204" pitchFamily="34" charset="0"/>
              </a:rPr>
              <a:t> to </a:t>
            </a:r>
            <a:r>
              <a:rPr lang="en-US" altLang="en-US" sz="2400" dirty="0" err="1">
                <a:latin typeface="Arial" panose="020B0604020202020204" pitchFamily="34" charset="0"/>
              </a:rPr>
              <a:t>lên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gọi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nhé</a:t>
            </a:r>
            <a:r>
              <a:rPr lang="en-US" altLang="en-US" sz="2400" dirty="0">
                <a:latin typeface="Arial" panose="020B0604020202020204" pitchFamily="34" charset="0"/>
              </a:rPr>
              <a:t>!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 </a:t>
            </a:r>
            <a:r>
              <a:rPr lang="en-US" altLang="en-US" sz="2400" dirty="0" err="1">
                <a:latin typeface="Arial" panose="020B0604020202020204" pitchFamily="34" charset="0"/>
              </a:rPr>
              <a:t>Ngựa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gọi</a:t>
            </a:r>
            <a:r>
              <a:rPr lang="en-US" altLang="en-US" sz="2400" dirty="0">
                <a:latin typeface="Arial" panose="020B0604020202020204" pitchFamily="34" charset="0"/>
              </a:rPr>
              <a:t> con </a:t>
            </a:r>
            <a:r>
              <a:rPr lang="en-US" altLang="en-US" sz="2400" dirty="0" err="1">
                <a:latin typeface="Arial" panose="020B0604020202020204" pitchFamily="34" charset="0"/>
              </a:rPr>
              <a:t>suốt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ngày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Tiếng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ngựa</a:t>
            </a:r>
            <a:r>
              <a:rPr lang="en-US" altLang="en-US" sz="2400" dirty="0">
                <a:latin typeface="Arial" panose="020B0604020202020204" pitchFamily="34" charset="0"/>
              </a:rPr>
              <a:t> non </a:t>
            </a:r>
            <a:r>
              <a:rPr lang="en-US" altLang="en-US" sz="2400" dirty="0" err="1">
                <a:latin typeface="Arial" panose="020B0604020202020204" pitchFamily="34" charset="0"/>
              </a:rPr>
              <a:t>hí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thật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đáng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yêu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Ngựa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 sung </a:t>
            </a:r>
            <a:r>
              <a:rPr lang="en-US" altLang="en-US" sz="2400" dirty="0" err="1">
                <a:latin typeface="Arial" panose="020B0604020202020204" pitchFamily="34" charset="0"/>
              </a:rPr>
              <a:t>sướng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lắm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thích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dạy</a:t>
            </a:r>
            <a:r>
              <a:rPr lang="en-US" altLang="en-US" sz="2400" dirty="0">
                <a:latin typeface="Arial" panose="020B0604020202020204" pitchFamily="34" charset="0"/>
              </a:rPr>
              <a:t> con </a:t>
            </a:r>
            <a:r>
              <a:rPr lang="en-US" altLang="en-US" sz="2400" dirty="0" err="1">
                <a:latin typeface="Arial" panose="020B0604020202020204" pitchFamily="34" charset="0"/>
              </a:rPr>
              <a:t>tập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hí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hơn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luyện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vó</a:t>
            </a:r>
            <a:r>
              <a:rPr lang="en-US" altLang="en-US" sz="2400" dirty="0">
                <a:latin typeface="Arial" panose="020B0604020202020204" pitchFamily="34" charset="0"/>
              </a:rPr>
              <a:t> con phi </a:t>
            </a:r>
            <a:r>
              <a:rPr lang="en-US" altLang="en-US" sz="2400" dirty="0" err="1">
                <a:latin typeface="Arial" panose="020B0604020202020204" pitchFamily="34" charset="0"/>
              </a:rPr>
              <a:t>dẻo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dai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hoặc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đá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hậu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thật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mạnh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mẽ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5396694" y="4747845"/>
            <a:ext cx="3285811" cy="2110155"/>
          </a:xfrm>
          <a:prstGeom prst="wedgeRoundRectCallout">
            <a:avLst>
              <a:gd name="adj1" fmla="val 44777"/>
              <a:gd name="adj2" fmla="val -16959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Con </a:t>
            </a:r>
            <a:r>
              <a:rPr lang="en-US" sz="3200" dirty="0" err="1"/>
              <a:t>phải</a:t>
            </a:r>
            <a:r>
              <a:rPr lang="en-US" sz="3200" dirty="0"/>
              <a:t> ở </a:t>
            </a:r>
            <a:r>
              <a:rPr lang="en-US" sz="3200" dirty="0" err="1"/>
              <a:t>cạnh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. Con </a:t>
            </a:r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hí</a:t>
            </a:r>
            <a:r>
              <a:rPr lang="en-US" sz="3200" dirty="0"/>
              <a:t> to </a:t>
            </a:r>
            <a:r>
              <a:rPr lang="en-US" sz="3200" dirty="0" err="1"/>
              <a:t>lên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</a:p>
          <a:p>
            <a:pPr algn="ctr"/>
            <a:r>
              <a:rPr lang="en-US" sz="3200" dirty="0" err="1"/>
              <a:t>mẹ</a:t>
            </a:r>
            <a:r>
              <a:rPr lang="en-US" sz="3200" dirty="0"/>
              <a:t> </a:t>
            </a:r>
            <a:r>
              <a:rPr lang="en-US" sz="3200" dirty="0" err="1"/>
              <a:t>gọi</a:t>
            </a:r>
            <a:r>
              <a:rPr lang="en-US" sz="3200" dirty="0"/>
              <a:t> </a:t>
            </a:r>
            <a:r>
              <a:rPr lang="en-US" sz="3200" dirty="0" err="1"/>
              <a:t>nhé</a:t>
            </a:r>
            <a:r>
              <a:rPr lang="en-US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9538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">
            <a:extLst>
              <a:ext uri="{FF2B5EF4-FFF2-40B4-BE49-F238E27FC236}">
                <a16:creationId xmlns:a16="http://schemas.microsoft.com/office/drawing/2014/main" id="{52435816-AAAF-445F-828A-C6127FCF4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847" y="1875704"/>
            <a:ext cx="5397233" cy="498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8659091" y="823966"/>
            <a:ext cx="3341989" cy="1593224"/>
          </a:xfrm>
          <a:prstGeom prst="wedgeRoundRectCallout">
            <a:avLst>
              <a:gd name="adj1" fmla="val 1318"/>
              <a:gd name="adj2" fmla="val 119611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dirty="0" err="1"/>
              <a:t>Đại</a:t>
            </a:r>
            <a:r>
              <a:rPr lang="en-US" sz="3200" dirty="0"/>
              <a:t> </a:t>
            </a:r>
            <a:r>
              <a:rPr lang="en-US" sz="3200" dirty="0" err="1"/>
              <a:t>Bàng</a:t>
            </a:r>
            <a:r>
              <a:rPr lang="en-US" sz="3200" dirty="0"/>
              <a:t> </a:t>
            </a:r>
            <a:r>
              <a:rPr lang="en-US" sz="3200" dirty="0" err="1"/>
              <a:t>ơi</a:t>
            </a:r>
            <a:r>
              <a:rPr lang="en-US" sz="3200" dirty="0"/>
              <a:t>! </a:t>
            </a:r>
          </a:p>
          <a:p>
            <a:pPr algn="just"/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thế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để</a:t>
            </a:r>
            <a:r>
              <a:rPr lang="en-US" sz="3200" dirty="0"/>
              <a:t> </a:t>
            </a:r>
          </a:p>
          <a:p>
            <a:pPr algn="just"/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cánh</a:t>
            </a:r>
            <a:r>
              <a:rPr lang="en-US" sz="3200" dirty="0"/>
              <a:t> </a:t>
            </a:r>
            <a:r>
              <a:rPr lang="en-US" sz="3200" dirty="0" err="1"/>
              <a:t>như</a:t>
            </a:r>
            <a:r>
              <a:rPr lang="en-US" sz="3200" dirty="0"/>
              <a:t> </a:t>
            </a:r>
            <a:r>
              <a:rPr lang="en-US" sz="3200" dirty="0" err="1"/>
              <a:t>anh</a:t>
            </a:r>
            <a:r>
              <a:rPr lang="en-US" sz="3200" dirty="0"/>
              <a:t>?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3190643" y="128602"/>
            <a:ext cx="5054321" cy="999249"/>
          </a:xfrm>
          <a:prstGeom prst="wedgeRoundRectCallout">
            <a:avLst>
              <a:gd name="adj1" fmla="val 49125"/>
              <a:gd name="adj2" fmla="val 16610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Phải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! </a:t>
            </a:r>
            <a:r>
              <a:rPr lang="en-US" sz="2800" dirty="0" err="1"/>
              <a:t>Cứ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quẩn</a:t>
            </a:r>
            <a:r>
              <a:rPr lang="en-US" sz="2800" dirty="0"/>
              <a:t> </a:t>
            </a:r>
            <a:r>
              <a:rPr lang="en-US" sz="2800" dirty="0" err="1"/>
              <a:t>cạnh</a:t>
            </a:r>
            <a:r>
              <a:rPr lang="en-US" sz="2800" dirty="0"/>
              <a:t> </a:t>
            </a:r>
            <a:r>
              <a:rPr lang="en-US" sz="2800" dirty="0" err="1"/>
              <a:t>mẹ</a:t>
            </a:r>
            <a:r>
              <a:rPr lang="en-US" sz="2800" dirty="0"/>
              <a:t>,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giờ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cánh</a:t>
            </a:r>
            <a:r>
              <a:rPr lang="en-US" sz="2800" dirty="0"/>
              <a:t>!</a:t>
            </a: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D3FED521-AEEE-4C91-A829-AC67C6476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3" y="1412776"/>
            <a:ext cx="6289960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Kun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Kun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Kun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Kun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Ku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 2. </a:t>
            </a:r>
            <a:r>
              <a:rPr lang="en-US" altLang="en-US" sz="2400" dirty="0" err="1">
                <a:latin typeface="Arial" panose="020B0604020202020204" pitchFamily="34" charset="0"/>
              </a:rPr>
              <a:t>Gần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Ngựa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Bàng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Núi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Đó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</a:rPr>
              <a:t> con </a:t>
            </a:r>
            <a:r>
              <a:rPr lang="en-US" altLang="en-US" sz="2400" dirty="0" err="1">
                <a:latin typeface="Arial" panose="020B0604020202020204" pitchFamily="34" charset="0"/>
              </a:rPr>
              <a:t>chim</a:t>
            </a:r>
            <a:r>
              <a:rPr lang="en-US" altLang="en-US" sz="2400" dirty="0">
                <a:latin typeface="Arial" panose="020B0604020202020204" pitchFamily="34" charset="0"/>
              </a:rPr>
              <a:t> non </a:t>
            </a:r>
            <a:r>
              <a:rPr lang="en-US" altLang="en-US" sz="2400" dirty="0" err="1">
                <a:latin typeface="Arial" panose="020B0604020202020204" pitchFamily="34" charset="0"/>
              </a:rPr>
              <a:t>nhưng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cánh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đã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vững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vàng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Mỗi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lúc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nó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liệng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vòng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cánh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không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động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khẽ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nghiêng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nào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chao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ấy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bóng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cứ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loang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loáng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cỏ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 </a:t>
            </a:r>
            <a:r>
              <a:rPr lang="en-US" altLang="en-US" sz="2400" dirty="0" err="1">
                <a:latin typeface="Arial" panose="020B0604020202020204" pitchFamily="34" charset="0"/>
              </a:rPr>
              <a:t>Ngựa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Trắng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mê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quá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cứ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ước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được</a:t>
            </a:r>
            <a:r>
              <a:rPr lang="en-US" altLang="en-US" sz="2400" dirty="0">
                <a:latin typeface="Arial" panose="020B0604020202020204" pitchFamily="34" charset="0"/>
              </a:rPr>
              <a:t> bay </a:t>
            </a:r>
            <a:r>
              <a:rPr lang="en-US" altLang="en-US" sz="2400" dirty="0" err="1">
                <a:latin typeface="Arial" panose="020B0604020202020204" pitchFamily="34" charset="0"/>
              </a:rPr>
              <a:t>như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Bàng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 - </a:t>
            </a:r>
            <a:r>
              <a:rPr lang="en-US" altLang="en-US" sz="2400" dirty="0" err="1">
                <a:latin typeface="Arial" panose="020B0604020202020204" pitchFamily="34" charset="0"/>
              </a:rPr>
              <a:t>Anh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Bàng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ơi</a:t>
            </a:r>
            <a:r>
              <a:rPr lang="en-US" altLang="en-US" sz="2400" dirty="0">
                <a:latin typeface="Arial" panose="020B0604020202020204" pitchFamily="34" charset="0"/>
              </a:rPr>
              <a:t>! </a:t>
            </a:r>
            <a:r>
              <a:rPr lang="en-US" altLang="en-US" sz="2400" dirty="0" err="1">
                <a:latin typeface="Arial" panose="020B0604020202020204" pitchFamily="34" charset="0"/>
              </a:rPr>
              <a:t>Làm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thế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nào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để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cánh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như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anh</a:t>
            </a:r>
            <a:r>
              <a:rPr lang="en-US" altLang="en-US" sz="2400" dirty="0">
                <a:latin typeface="Arial" panose="020B0604020202020204" pitchFamily="34" charset="0"/>
              </a:rPr>
              <a:t>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 </a:t>
            </a:r>
            <a:r>
              <a:rPr lang="en-US" altLang="en-US" sz="2400" dirty="0" err="1">
                <a:latin typeface="Arial" panose="020B0604020202020204" pitchFamily="34" charset="0"/>
              </a:rPr>
              <a:t>Đại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Bàng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cười</a:t>
            </a:r>
            <a:r>
              <a:rPr lang="en-US" altLang="en-US" sz="2400" dirty="0">
                <a:latin typeface="Arial" panose="020B0604020202020204" pitchFamily="34" charset="0"/>
              </a:rPr>
              <a:t>: 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 - </a:t>
            </a:r>
            <a:r>
              <a:rPr lang="en-US" altLang="en-US" sz="2400" dirty="0" err="1">
                <a:latin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tìm</a:t>
            </a:r>
            <a:r>
              <a:rPr lang="en-US" altLang="en-US" sz="2400" dirty="0">
                <a:latin typeface="Arial" panose="020B0604020202020204" pitchFamily="34" charset="0"/>
              </a:rPr>
              <a:t>! </a:t>
            </a:r>
            <a:r>
              <a:rPr lang="en-US" altLang="en-US" sz="2400" dirty="0" err="1">
                <a:latin typeface="Arial" panose="020B0604020202020204" pitchFamily="34" charset="0"/>
              </a:rPr>
              <a:t>Cứ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quanh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quẩn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cạnh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, </a:t>
            </a:r>
            <a:r>
              <a:rPr lang="en-US" altLang="en-US" sz="2400" dirty="0" err="1">
                <a:latin typeface="Arial" panose="020B0604020202020204" pitchFamily="34" charset="0"/>
              </a:rPr>
              <a:t>biết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bao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giờ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mới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cánh</a:t>
            </a:r>
            <a:r>
              <a:rPr lang="en-US" altLang="en-US" sz="2400" dirty="0">
                <a:latin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736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9F2EA86E-C5D4-4ED3-BE9F-6823F85B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96" y="554182"/>
            <a:ext cx="6508838" cy="616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18FBF0A7-2DF8-42BE-AB18-A69887EC9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7" y="1066799"/>
            <a:ext cx="5120278" cy="50783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Kun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Kun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Kun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Kun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Ku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  </a:t>
            </a:r>
            <a:r>
              <a:rPr lang="en-US" altLang="en-US" sz="3200" dirty="0">
                <a:latin typeface="Arial" panose="020B0604020202020204" pitchFamily="34" charset="0"/>
              </a:rPr>
              <a:t>3. </a:t>
            </a:r>
            <a:r>
              <a:rPr lang="en-US" altLang="en-US" sz="3200" dirty="0" err="1">
                <a:latin typeface="Arial" panose="020B0604020202020204" pitchFamily="34" charset="0"/>
              </a:rPr>
              <a:t>Thế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là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Ngựa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Trắng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xin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phép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mẹ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lên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đường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cùng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Đại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Bàng</a:t>
            </a:r>
            <a:r>
              <a:rPr lang="en-US" altLang="en-US" sz="3200" dirty="0">
                <a:latin typeface="Arial" panose="020B0604020202020204" pitchFamily="34" charset="0"/>
              </a:rPr>
              <a:t>. </a:t>
            </a:r>
            <a:r>
              <a:rPr lang="en-US" altLang="en-US" sz="3200" dirty="0" err="1">
                <a:latin typeface="Arial" panose="020B0604020202020204" pitchFamily="34" charset="0"/>
              </a:rPr>
              <a:t>Thoáng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cái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đã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xa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lắm</a:t>
            </a:r>
            <a:r>
              <a:rPr lang="en-US" altLang="en-US" sz="3200" dirty="0">
                <a:latin typeface="Arial" panose="020B0604020202020204" pitchFamily="34" charset="0"/>
              </a:rPr>
              <a:t> …</a:t>
            </a:r>
            <a:r>
              <a:rPr lang="en-US" altLang="en-US" sz="3200" dirty="0" err="1">
                <a:latin typeface="Arial" panose="020B0604020202020204" pitchFamily="34" charset="0"/>
              </a:rPr>
              <a:t>Chưa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thấy</a:t>
            </a:r>
            <a:r>
              <a:rPr lang="en-US" altLang="en-US" sz="3200" dirty="0">
                <a:latin typeface="Arial" panose="020B0604020202020204" pitchFamily="34" charset="0"/>
              </a:rPr>
              <a:t> “</a:t>
            </a:r>
            <a:r>
              <a:rPr lang="en-US" altLang="en-US" sz="3200" dirty="0" err="1">
                <a:latin typeface="Arial" panose="020B0604020202020204" pitchFamily="34" charset="0"/>
              </a:rPr>
              <a:t>đôi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cánh</a:t>
            </a:r>
            <a:r>
              <a:rPr lang="en-US" altLang="en-US" sz="3200" dirty="0">
                <a:latin typeface="Arial" panose="020B0604020202020204" pitchFamily="34" charset="0"/>
              </a:rPr>
              <a:t>” </a:t>
            </a:r>
            <a:r>
              <a:rPr lang="en-US" altLang="en-US" sz="3200" dirty="0" err="1">
                <a:latin typeface="Arial" panose="020B0604020202020204" pitchFamily="34" charset="0"/>
              </a:rPr>
              <a:t>đâu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nhưng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Ngựa</a:t>
            </a:r>
            <a:r>
              <a:rPr lang="en-US" altLang="en-US" sz="3200" dirty="0">
                <a:latin typeface="Arial" panose="020B0604020202020204" pitchFamily="34" charset="0"/>
              </a:rPr>
              <a:t> ta </a:t>
            </a:r>
            <a:r>
              <a:rPr lang="en-US" altLang="en-US" sz="3200" dirty="0" err="1">
                <a:latin typeface="Arial" panose="020B0604020202020204" pitchFamily="34" charset="0"/>
              </a:rPr>
              <a:t>đã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gặp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bao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nhiêu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là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cảnh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lạ</a:t>
            </a:r>
            <a:r>
              <a:rPr lang="en-US" altLang="en-US" sz="3200" dirty="0">
                <a:latin typeface="Arial" panose="020B0604020202020204" pitchFamily="34" charset="0"/>
              </a:rPr>
              <a:t>. </a:t>
            </a:r>
            <a:r>
              <a:rPr lang="en-US" altLang="en-US" sz="3200" dirty="0" err="1">
                <a:latin typeface="Arial" panose="020B0604020202020204" pitchFamily="34" charset="0"/>
              </a:rPr>
              <a:t>Chỉ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phiền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là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mỗi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lúc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trời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một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tối</a:t>
            </a:r>
            <a:r>
              <a:rPr lang="en-US" altLang="en-US" sz="3200" dirty="0">
                <a:latin typeface="Arial" panose="020B0604020202020204" pitchFamily="34" charset="0"/>
              </a:rPr>
              <a:t>, </a:t>
            </a:r>
            <a:r>
              <a:rPr lang="en-US" altLang="en-US" sz="3200" dirty="0" err="1">
                <a:latin typeface="Arial" panose="020B0604020202020204" pitchFamily="34" charset="0"/>
              </a:rPr>
              <a:t>và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thấp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thoáng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đâu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đây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đã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lấp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lánh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những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đốm</a:t>
            </a:r>
            <a:r>
              <a:rPr lang="en-US" altLang="en-US" sz="3200" dirty="0"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latin typeface="Arial" panose="020B0604020202020204" pitchFamily="34" charset="0"/>
              </a:rPr>
              <a:t>sao</a:t>
            </a:r>
            <a:r>
              <a:rPr lang="en-US" altLang="en-US" sz="32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115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Đôi cánh của ngựa trắng - kể chuyện lớp 4 tuần 29 - YouTub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2" t="1172" r="13336" b="11135"/>
          <a:stretch/>
        </p:blipFill>
        <p:spPr bwMode="auto">
          <a:xfrm>
            <a:off x="6096000" y="2857082"/>
            <a:ext cx="6030678" cy="403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6240682" y="370511"/>
            <a:ext cx="4607845" cy="1607737"/>
          </a:xfrm>
          <a:prstGeom prst="cloudCallout">
            <a:avLst>
              <a:gd name="adj1" fmla="val -16907"/>
              <a:gd name="adj2" fmla="val 2131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Mình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sẽ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endParaRPr lang="en-US" sz="2800" dirty="0">
              <a:solidFill>
                <a:schemeClr val="tx1"/>
              </a:solidFill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được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miếng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mồi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</a:rPr>
              <a:t>ngon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đây</a:t>
            </a:r>
            <a:r>
              <a:rPr lang="en-US" sz="28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544F1C-677F-45F3-BD7C-E21CDDCEF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2" y="849010"/>
            <a:ext cx="5887304" cy="48936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Kun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Kun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Kun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Kun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Ku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600" dirty="0">
                <a:latin typeface="Arial" panose="020B0604020202020204" pitchFamily="34" charset="0"/>
              </a:rPr>
              <a:t>  </a:t>
            </a:r>
            <a:r>
              <a:rPr lang="en-US" altLang="en-US" sz="2400" dirty="0">
                <a:latin typeface="Arial" panose="020B0604020202020204" pitchFamily="34" charset="0"/>
              </a:rPr>
              <a:t>4. </a:t>
            </a:r>
            <a:r>
              <a:rPr lang="en-US" altLang="en-US" sz="2400" dirty="0" err="1">
                <a:latin typeface="Arial" panose="020B0604020202020204" pitchFamily="34" charset="0"/>
              </a:rPr>
              <a:t>Bỗng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có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tiếng</a:t>
            </a:r>
            <a:r>
              <a:rPr lang="en-US" altLang="en-US" sz="2400" dirty="0">
                <a:latin typeface="Arial" panose="020B0604020202020204" pitchFamily="34" charset="0"/>
              </a:rPr>
              <a:t> “</a:t>
            </a:r>
            <a:r>
              <a:rPr lang="en-US" altLang="en-US" sz="2400" dirty="0" err="1">
                <a:latin typeface="Arial" panose="020B0604020202020204" pitchFamily="34" charset="0"/>
              </a:rPr>
              <a:t>hú</a:t>
            </a:r>
            <a:r>
              <a:rPr lang="en-US" altLang="en-US" sz="2400" dirty="0">
                <a:latin typeface="Arial" panose="020B0604020202020204" pitchFamily="34" charset="0"/>
              </a:rPr>
              <a:t>…ú…ú” </a:t>
            </a:r>
            <a:r>
              <a:rPr lang="en-US" altLang="en-US" sz="2400" dirty="0" err="1">
                <a:latin typeface="Arial" panose="020B0604020202020204" pitchFamily="34" charset="0"/>
              </a:rPr>
              <a:t>vẳng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mỗi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lúc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gần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Rồi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trong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bóng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tối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hiện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ra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</a:rPr>
              <a:t> con </a:t>
            </a:r>
            <a:r>
              <a:rPr lang="en-US" altLang="en-US" sz="2400" dirty="0" err="1">
                <a:latin typeface="Arial" panose="020B0604020202020204" pitchFamily="34" charset="0"/>
              </a:rPr>
              <a:t>Sói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xám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sừng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sững</a:t>
            </a:r>
            <a:r>
              <a:rPr lang="en-US" altLang="en-US" sz="2400" dirty="0">
                <a:latin typeface="Arial" panose="020B0604020202020204" pitchFamily="34" charset="0"/>
              </a:rPr>
              <a:t>  </a:t>
            </a:r>
            <a:r>
              <a:rPr lang="en-US" altLang="en-US" sz="2400" dirty="0" err="1">
                <a:latin typeface="Arial" panose="020B0604020202020204" pitchFamily="34" charset="0"/>
              </a:rPr>
              <a:t>ngáng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đường</a:t>
            </a:r>
            <a:r>
              <a:rPr lang="en-US" altLang="en-US" sz="2400" dirty="0">
                <a:latin typeface="Arial" panose="020B0604020202020204" pitchFamily="34" charset="0"/>
              </a:rPr>
              <a:t>. </a:t>
            </a:r>
            <a:r>
              <a:rPr lang="en-US" altLang="en-US" sz="2400" dirty="0" err="1">
                <a:latin typeface="Arial" panose="020B0604020202020204" pitchFamily="34" charset="0"/>
              </a:rPr>
              <a:t>Ngựa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Trắng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mếu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máo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gọi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mẹ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Sói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xám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cười</a:t>
            </a:r>
            <a:r>
              <a:rPr lang="en-US" altLang="en-US" sz="2400" dirty="0">
                <a:latin typeface="Arial" panose="020B0604020202020204" pitchFamily="34" charset="0"/>
              </a:rPr>
              <a:t> man </a:t>
            </a:r>
            <a:r>
              <a:rPr lang="en-US" altLang="en-US" sz="2400" dirty="0" err="1">
                <a:latin typeface="Arial" panose="020B0604020202020204" pitchFamily="34" charset="0"/>
              </a:rPr>
              <a:t>rợ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và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nhảy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chồm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đến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 - </a:t>
            </a:r>
            <a:r>
              <a:rPr lang="en-US" altLang="en-US" sz="2400" dirty="0" err="1">
                <a:latin typeface="Arial" panose="020B0604020202020204" pitchFamily="34" charset="0"/>
              </a:rPr>
              <a:t>Ối</a:t>
            </a:r>
            <a:r>
              <a:rPr lang="en-US" altLang="en-US" sz="2400" dirty="0">
                <a:latin typeface="Arial" panose="020B0604020202020204" pitchFamily="34" charset="0"/>
              </a:rPr>
              <a:t>! …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  </a:t>
            </a:r>
            <a:r>
              <a:rPr lang="en-US" altLang="en-US" sz="2400" dirty="0" err="1">
                <a:latin typeface="Arial" panose="020B0604020202020204" pitchFamily="34" charset="0"/>
              </a:rPr>
              <a:t>Không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phải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tiếng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Ngựa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Trắng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thét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là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tiếng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Sói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Xám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rống</a:t>
            </a:r>
            <a:r>
              <a:rPr lang="en-US" altLang="en-US" sz="2400" dirty="0">
                <a:latin typeface="Arial" panose="020B0604020202020204" pitchFamily="34" charset="0"/>
              </a:rPr>
              <a:t> to. </a:t>
            </a:r>
            <a:r>
              <a:rPr lang="en-US" altLang="en-US" sz="2400" dirty="0" err="1">
                <a:latin typeface="Arial" panose="020B0604020202020204" pitchFamily="34" charset="0"/>
              </a:rPr>
              <a:t>Một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cái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gì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từ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trên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cao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giáng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rất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mạnh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xuống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giữa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trán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Sói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làm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nó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hốt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hoảng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cúp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đuôi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chạy</a:t>
            </a:r>
            <a:r>
              <a:rPr lang="en-US" altLang="en-US" sz="2400" dirty="0">
                <a:latin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rial" panose="020B0604020202020204" pitchFamily="34" charset="0"/>
              </a:rPr>
              <a:t>mất</a:t>
            </a:r>
            <a:r>
              <a:rPr lang="en-US" altLang="en-US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89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n hãy mô tả nội dung của bức tranh sau: Xem nội dung câu c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839" y="2156345"/>
            <a:ext cx="6177886" cy="46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4252161" y="102637"/>
            <a:ext cx="3002627" cy="1588575"/>
          </a:xfrm>
          <a:prstGeom prst="wedgeRoundRectCallout">
            <a:avLst>
              <a:gd name="adj1" fmla="val 61471"/>
              <a:gd name="adj2" fmla="val 140476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Đừng</a:t>
            </a:r>
            <a:r>
              <a:rPr lang="en-US" sz="3200" dirty="0"/>
              <a:t> </a:t>
            </a:r>
            <a:r>
              <a:rPr lang="en-US" sz="3200" dirty="0" err="1"/>
              <a:t>khóc</a:t>
            </a:r>
            <a:r>
              <a:rPr lang="en-US" sz="3200" dirty="0"/>
              <a:t>, </a:t>
            </a:r>
          </a:p>
          <a:p>
            <a:pPr algn="ctr"/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đưa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với</a:t>
            </a:r>
            <a:r>
              <a:rPr lang="en-US" sz="3200" dirty="0"/>
              <a:t> </a:t>
            </a:r>
            <a:r>
              <a:rPr lang="en-US" sz="3200" dirty="0" err="1"/>
              <a:t>mẹ</a:t>
            </a:r>
            <a:r>
              <a:rPr lang="en-US" sz="3200" dirty="0"/>
              <a:t>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8723668" y="312618"/>
            <a:ext cx="3195376" cy="1004835"/>
          </a:xfrm>
          <a:prstGeom prst="wedgeRoundRectCallout">
            <a:avLst>
              <a:gd name="adj1" fmla="val 8708"/>
              <a:gd name="adj2" fmla="val 183515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Nhưng</a:t>
            </a:r>
            <a:r>
              <a:rPr lang="en-US" sz="3200" dirty="0"/>
              <a:t> </a:t>
            </a:r>
            <a:r>
              <a:rPr lang="en-US" sz="3200" dirty="0" err="1"/>
              <a:t>mà</a:t>
            </a:r>
            <a:r>
              <a:rPr lang="en-US" sz="3200" dirty="0"/>
              <a:t>…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cánh</a:t>
            </a:r>
            <a:endParaRPr lang="en-US" sz="3200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050611D-B3F7-402E-9AAC-F466FD329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655" y="2696047"/>
            <a:ext cx="5436820" cy="34163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NI-Kun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Kun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Kun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Kun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Kun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Kun" pitchFamily="2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3600">
                <a:latin typeface="Arial" panose="020B0604020202020204" pitchFamily="34" charset="0"/>
              </a:rPr>
              <a:t>Ngựa Trắng mở mắt thấy loang loáng bóng Đại Bàng Núi. Thì ra đúng lúc Sói vồ Ngựa, Đại Bàng từ trên cao đã lao tới kịp thời.</a:t>
            </a:r>
          </a:p>
        </p:txBody>
      </p:sp>
    </p:spTree>
    <p:extLst>
      <p:ext uri="{BB962C8B-B14F-4D97-AF65-F5344CB8AC3E}">
        <p14:creationId xmlns:p14="http://schemas.microsoft.com/office/powerpoint/2010/main" val="13198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741373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1291</Words>
  <Application>Microsoft Office PowerPoint</Application>
  <PresentationFormat>Widescreen</PresentationFormat>
  <Paragraphs>79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1. Nghe thầy cô kể chuyện Đôi cánh của Ngựa Trắng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+ Câu chuyện có những nhân vật nào? Nhân vật nào là nhân vật chính?</vt:lpstr>
      <vt:lpstr>PowerPoint Presentation</vt:lpstr>
      <vt:lpstr>PowerPoint Presentation</vt:lpstr>
      <vt:lpstr>Nếu không có Đại Bàng thì tình huống sẽ xảy ra như thế nào?</vt:lpstr>
      <vt:lpstr>PowerPoint Presentation</vt:lpstr>
      <vt:lpstr>PowerPoint Presentation</vt:lpstr>
      <vt:lpstr>PowerPoint Presentation</vt:lpstr>
      <vt:lpstr>PowerPoint Presentation</vt:lpstr>
      <vt:lpstr>3. Kể lại tóm tắt câu chuyện Đôi cánh của Ngựa Trắng</vt:lpstr>
      <vt:lpstr>PowerPoint Presentation</vt:lpstr>
      <vt:lpstr>4. Trao đổi về ý nghĩa câu chuyện:</vt:lpstr>
      <vt:lpstr>PowerPoint Presentation</vt:lpstr>
      <vt:lpstr>                          VẬN DỤNG       Tìm đọc và kể lại một câu chuyện về du lịch hay thám hiểm mà em yêu thích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Giải Tiếng việt lớp 4 VNEN: Bài 30B: Dòng sông mặc áo</dc:title>
  <dc:creator>AutoBVT</dc:creator>
  <cp:lastModifiedBy>Dan Ca Truong Ho</cp:lastModifiedBy>
  <cp:revision>35</cp:revision>
  <dcterms:created xsi:type="dcterms:W3CDTF">2022-02-20T12:28:36Z</dcterms:created>
  <dcterms:modified xsi:type="dcterms:W3CDTF">2022-04-12T14:28:22Z</dcterms:modified>
</cp:coreProperties>
</file>